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61" r:id="rId4"/>
    <p:sldId id="268" r:id="rId5"/>
    <p:sldId id="269" r:id="rId6"/>
    <p:sldId id="270" r:id="rId7"/>
    <p:sldId id="260" r:id="rId8"/>
    <p:sldId id="265" r:id="rId9"/>
    <p:sldId id="264" r:id="rId10"/>
    <p:sldId id="266" r:id="rId11"/>
    <p:sldId id="263" r:id="rId12"/>
    <p:sldId id="267" r:id="rId13"/>
    <p:sldId id="259" r:id="rId14"/>
    <p:sldId id="26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F208EE75-0A97-48B8-9324-ACDE7908B760}" type="datetimeFigureOut">
              <a:rPr lang="zh-CN" altLang="en-US" smtClean="0"/>
              <a:t>2023/4/16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B4101F34-0E0D-4FB6-BC07-9A50F67BA25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7679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8EE75-0A97-48B8-9324-ACDE7908B760}" type="datetimeFigureOut">
              <a:rPr lang="zh-CN" altLang="en-US" smtClean="0"/>
              <a:t>2023/4/16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01F34-0E0D-4FB6-BC07-9A50F67BA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441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8EE75-0A97-48B8-9324-ACDE7908B760}" type="datetimeFigureOut">
              <a:rPr lang="zh-CN" altLang="en-US" smtClean="0"/>
              <a:t>2023/4/16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01F34-0E0D-4FB6-BC07-9A50F67BA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712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8EE75-0A97-48B8-9324-ACDE7908B760}" type="datetimeFigureOut">
              <a:rPr lang="zh-CN" altLang="en-US" smtClean="0"/>
              <a:t>2023/4/16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01F34-0E0D-4FB6-BC07-9A50F67BA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604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8EE75-0A97-48B8-9324-ACDE7908B760}" type="datetimeFigureOut">
              <a:rPr lang="zh-CN" altLang="en-US" smtClean="0"/>
              <a:t>2023/4/16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01F34-0E0D-4FB6-BC07-9A50F67BA25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28335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8EE75-0A97-48B8-9324-ACDE7908B760}" type="datetimeFigureOut">
              <a:rPr lang="zh-CN" altLang="en-US" smtClean="0"/>
              <a:t>2023/4/16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01F34-0E0D-4FB6-BC07-9A50F67BA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2081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8EE75-0A97-48B8-9324-ACDE7908B760}" type="datetimeFigureOut">
              <a:rPr lang="zh-CN" altLang="en-US" smtClean="0"/>
              <a:t>2023/4/16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01F34-0E0D-4FB6-BC07-9A50F67BA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475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8EE75-0A97-48B8-9324-ACDE7908B760}" type="datetimeFigureOut">
              <a:rPr lang="zh-CN" altLang="en-US" smtClean="0"/>
              <a:t>2023/4/16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01F34-0E0D-4FB6-BC07-9A50F67BA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65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8EE75-0A97-48B8-9324-ACDE7908B760}" type="datetimeFigureOut">
              <a:rPr lang="zh-CN" altLang="en-US" smtClean="0"/>
              <a:t>2023/4/16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01F34-0E0D-4FB6-BC07-9A50F67BA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90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8EE75-0A97-48B8-9324-ACDE7908B760}" type="datetimeFigureOut">
              <a:rPr lang="zh-CN" altLang="en-US" smtClean="0"/>
              <a:t>2023/4/16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01F34-0E0D-4FB6-BC07-9A50F67BA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984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8EE75-0A97-48B8-9324-ACDE7908B760}" type="datetimeFigureOut">
              <a:rPr lang="zh-CN" altLang="en-US" smtClean="0"/>
              <a:t>2023/4/16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01F34-0E0D-4FB6-BC07-9A50F67BA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042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F208EE75-0A97-48B8-9324-ACDE7908B760}" type="datetimeFigureOut">
              <a:rPr lang="zh-CN" altLang="en-US" smtClean="0"/>
              <a:t>2023/4/16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B4101F34-0E0D-4FB6-BC07-9A50F67BA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0181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777DBA-FF67-F436-8B54-585CF78D98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8233" y="1545996"/>
            <a:ext cx="9815533" cy="1403808"/>
          </a:xfrm>
        </p:spPr>
        <p:txBody>
          <a:bodyPr>
            <a:normAutofit fontScale="90000"/>
          </a:bodyPr>
          <a:lstStyle/>
          <a:p>
            <a:r>
              <a:rPr lang="zh-CN" altLang="en-US" sz="8000" dirty="0">
                <a:latin typeface="幼圆" panose="02010509060101010101" pitchFamily="49" charset="-122"/>
                <a:ea typeface="幼圆" panose="02010509060101010101" pitchFamily="49" charset="-122"/>
              </a:rPr>
              <a:t>轻型</a:t>
            </a:r>
            <a:r>
              <a:rPr lang="en-US" altLang="zh-CN" sz="8000" dirty="0">
                <a:latin typeface="幼圆" panose="02010509060101010101" pitchFamily="49" charset="-122"/>
                <a:ea typeface="幼圆" panose="02010509060101010101" pitchFamily="49" charset="-122"/>
              </a:rPr>
              <a:t>GTD</a:t>
            </a:r>
            <a:r>
              <a:rPr lang="zh-CN" altLang="en-US" sz="8000" dirty="0">
                <a:latin typeface="幼圆" panose="02010509060101010101" pitchFamily="49" charset="-122"/>
                <a:ea typeface="幼圆" panose="02010509060101010101" pitchFamily="49" charset="-122"/>
              </a:rPr>
              <a:t>软件设计与制作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15CEDCB-763D-BEBB-89C0-C1A984F9E5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15526" y="3561401"/>
            <a:ext cx="2560948" cy="1547928"/>
          </a:xfrm>
        </p:spPr>
        <p:txBody>
          <a:bodyPr/>
          <a:lstStyle/>
          <a:p>
            <a:r>
              <a:rPr lang="en-US" altLang="zh-CN" dirty="0"/>
              <a:t>2153691 </a:t>
            </a:r>
            <a:r>
              <a:rPr lang="zh-CN" altLang="en-US" dirty="0"/>
              <a:t>邓岳衡</a:t>
            </a:r>
            <a:endParaRPr lang="en-US" altLang="zh-CN" dirty="0"/>
          </a:p>
          <a:p>
            <a:r>
              <a:rPr lang="en-US" altLang="zh-CN" dirty="0"/>
              <a:t>2152588 </a:t>
            </a:r>
            <a:r>
              <a:rPr lang="zh-CN" altLang="en-US" dirty="0"/>
              <a:t>王景岳</a:t>
            </a:r>
            <a:endParaRPr lang="en-US" altLang="zh-CN" dirty="0"/>
          </a:p>
          <a:p>
            <a:r>
              <a:rPr lang="en-US" altLang="zh-CN" dirty="0"/>
              <a:t>2151418 </a:t>
            </a:r>
            <a:r>
              <a:rPr lang="zh-CN" altLang="en-US" dirty="0"/>
              <a:t>张耀华</a:t>
            </a:r>
          </a:p>
        </p:txBody>
      </p:sp>
    </p:spTree>
    <p:extLst>
      <p:ext uri="{BB962C8B-B14F-4D97-AF65-F5344CB8AC3E}">
        <p14:creationId xmlns:p14="http://schemas.microsoft.com/office/powerpoint/2010/main" val="3303721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B8D249-1179-A53A-307B-6C7259945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196307"/>
            <a:ext cx="8739967" cy="1919190"/>
          </a:xfrm>
        </p:spPr>
        <p:txBody>
          <a:bodyPr>
            <a:normAutofit fontScale="2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buNone/>
              <a:tabLst/>
              <a:defRPr/>
            </a:pPr>
            <a:r>
              <a:rPr kumimoji="0" lang="en-US" altLang="zh-CN" sz="80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(2)</a:t>
            </a:r>
            <a:r>
              <a:rPr kumimoji="0" lang="zh-CN" altLang="en-US" sz="80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增加 </a:t>
            </a:r>
            <a:r>
              <a:rPr kumimoji="0" lang="en-US" altLang="zh-CN" sz="8000" b="0" i="0" u="none" strike="noStrike" kern="1200" cap="none" spc="1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ToDo</a:t>
            </a:r>
            <a:r>
              <a:rPr kumimoji="0" lang="en-US" altLang="zh-CN" sz="80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80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最小化视图收缩进出屏幕</a:t>
            </a:r>
            <a:r>
              <a:rPr kumimoji="0" lang="en-US" altLang="zh-CN" sz="80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/</a:t>
            </a:r>
            <a:r>
              <a:rPr kumimoji="0" lang="zh-CN" altLang="en-US" sz="80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透明的功能</a:t>
            </a:r>
            <a:endParaRPr kumimoji="0" lang="en-US" altLang="zh-CN" sz="8000" b="0" i="0" u="none" strike="noStrike" kern="1200" cap="none" spc="1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288000" indent="0">
              <a:lnSpc>
                <a:spcPct val="110000"/>
              </a:lnSpc>
              <a:buClr>
                <a:srgbClr val="6F6F74"/>
              </a:buClr>
              <a:buNone/>
              <a:defRPr/>
            </a:pPr>
            <a:r>
              <a:rPr kumimoji="0" lang="zh-CN" altLang="en-US" sz="80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效果类似</a:t>
            </a:r>
            <a:r>
              <a:rPr kumimoji="0" lang="en-US" altLang="zh-CN" sz="80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QQ</a:t>
            </a:r>
            <a:r>
              <a:rPr kumimoji="0" lang="zh-CN" altLang="en-US" sz="80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的贴边隐藏功能</a:t>
            </a:r>
            <a:r>
              <a:rPr lang="zh-CN" altLang="en-US" sz="8000" dirty="0">
                <a:solidFill>
                  <a:srgbClr val="000000"/>
                </a:solidFill>
                <a:latin typeface="等线" panose="020F0502020204030204"/>
                <a:ea typeface="等线" panose="02010600030101010101" pitchFamily="2" charset="-122"/>
              </a:rPr>
              <a:t>，当窗口移动到桌面上、左、右边缘时，鼠标离开窗口，窗口将会自动向边缘隐藏，当鼠标回到靠边的位置，窗口又会重新显示出来。这样就可以在使用时将最小化视图贴边隐藏起来，想要查看时只需移动一下鼠标，方便快捷。</a:t>
            </a:r>
          </a:p>
          <a:p>
            <a:pPr marL="0" indent="0">
              <a:lnSpc>
                <a:spcPct val="100000"/>
              </a:lnSpc>
              <a:buClr>
                <a:srgbClr val="6F6F74"/>
              </a:buClr>
              <a:buNone/>
              <a:defRPr/>
            </a:pPr>
            <a:endParaRPr lang="en-US" altLang="zh-CN" sz="2000" dirty="0">
              <a:solidFill>
                <a:srgbClr val="000000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C4E0A5E8-B365-708E-B46B-018ADB03F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0554"/>
            <a:ext cx="1839547" cy="980386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目标</a:t>
            </a:r>
          </a:p>
        </p:txBody>
      </p:sp>
      <p:pic>
        <p:nvPicPr>
          <p:cNvPr id="5122" name="Picture 2" descr="在这里插入图片描述">
            <a:extLst>
              <a:ext uri="{FF2B5EF4-FFF2-40B4-BE49-F238E27FC236}">
                <a16:creationId xmlns:a16="http://schemas.microsoft.com/office/drawing/2014/main" id="{E8B17151-6BE4-980C-94AD-3C77B1AA9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641" y="3643651"/>
            <a:ext cx="4075522" cy="229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28140D1-BFB8-25C8-606B-7D5452E630D8}"/>
              </a:ext>
            </a:extLst>
          </p:cNvPr>
          <p:cNvSpPr txBox="1"/>
          <p:nvPr/>
        </p:nvSpPr>
        <p:spPr>
          <a:xfrm>
            <a:off x="1743959" y="38649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428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天气图标|UI|图标|小青年17 - 原创作品 - 站酷 (ZCOOL)">
            <a:extLst>
              <a:ext uri="{FF2B5EF4-FFF2-40B4-BE49-F238E27FC236}">
                <a16:creationId xmlns:a16="http://schemas.microsoft.com/office/drawing/2014/main" id="{E8CA59AA-C1C0-2036-8ED1-964AC20C1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584" y="3265804"/>
            <a:ext cx="3987848" cy="329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F92DA5B4-F72C-D789-3B78-E11F7BC00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458" y="223303"/>
            <a:ext cx="1914770" cy="1002532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目标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AC9A28-8519-692D-06FD-70DF18909B7C}"/>
              </a:ext>
            </a:extLst>
          </p:cNvPr>
          <p:cNvSpPr txBox="1"/>
          <p:nvPr/>
        </p:nvSpPr>
        <p:spPr>
          <a:xfrm>
            <a:off x="1322544" y="1532790"/>
            <a:ext cx="8104259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tabLst/>
              <a:defRPr/>
            </a:pPr>
            <a:r>
              <a:rPr kumimoji="0" lang="en-US" altLang="zh-CN" sz="20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(3)</a:t>
            </a:r>
            <a:r>
              <a:rPr kumimoji="0" lang="zh-CN" altLang="en-US" sz="20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增加天气显示功能，为学生出门保驾护航。</a:t>
            </a:r>
            <a:endParaRPr kumimoji="0" lang="en-US" altLang="zh-CN" sz="2000" b="0" i="0" u="none" strike="noStrike" kern="1200" cap="none" spc="1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288000" marR="0" lvl="0" algn="l" defTabSz="914400" rtl="0" eaLnBrk="1" fontAlgn="auto" latinLnBrk="0" hangingPunct="1"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tabLst/>
              <a:defRPr/>
            </a:pPr>
            <a:r>
              <a:rPr kumimoji="0" lang="zh-CN" altLang="en-US" sz="20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在最小化视图中增加简易的天气展示，可以方便地查看当前的天气情况。</a:t>
            </a:r>
          </a:p>
          <a:p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F9DF0EF-5A9E-F7FF-5E8C-260FA2A72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545" y="3265804"/>
            <a:ext cx="4224161" cy="180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73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C583DE-9DBB-80C8-EA76-E29190EF1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6458" y="1225835"/>
            <a:ext cx="9117040" cy="2271509"/>
          </a:xfrm>
        </p:spPr>
        <p:txBody>
          <a:bodyPr>
            <a:normAutofit fontScale="85000" lnSpcReduction="10000"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150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buFont typeface="Arial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增加日历视图，一眼掌握当月日程分布</a:t>
            </a:r>
            <a:endParaRPr kumimoji="0" lang="en-US" altLang="zh-CN" sz="2800" b="0" i="0" u="none" strike="noStrike" kern="1200" cap="none" spc="1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21600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buNone/>
              <a:tabLst/>
              <a:defRPr/>
            </a:pPr>
            <a:r>
              <a:rPr kumimoji="0" lang="zh-CN" altLang="en-US" sz="28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日历视图中展示所有截止日期的分布情况，便于进行时间分配和任务规划。对于截止日期在日历上用背景色进行标识，通过背景色的深浅表现截止日期的重叠，即若某一天是较多活动的截止日期，则其背景色也就较深。类似</a:t>
            </a:r>
            <a:r>
              <a:rPr kumimoji="0" lang="en-US" altLang="zh-CN" sz="28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GitHub</a:t>
            </a:r>
            <a:r>
              <a:rPr kumimoji="0" lang="zh-CN" altLang="en-US" sz="28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中的</a:t>
            </a:r>
            <a:r>
              <a:rPr kumimoji="0" lang="en-US" altLang="zh-CN" sz="28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contributions</a:t>
            </a:r>
            <a:r>
              <a:rPr kumimoji="0" lang="zh-CN" altLang="en-US" sz="28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展示。</a:t>
            </a:r>
            <a:endParaRPr kumimoji="0" lang="en-US" altLang="zh-CN" sz="2800" b="0" i="0" u="none" strike="noStrike" kern="1200" cap="none" spc="1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F92DA5B4-F72C-D789-3B78-E11F7BC00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458" y="223303"/>
            <a:ext cx="1914770" cy="1002532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目标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073939B-771B-5A09-654F-C1D4B9E57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40" y="3357704"/>
            <a:ext cx="2696687" cy="30990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F7746D9-3296-F72B-80E1-A8EDB3E2B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97344"/>
            <a:ext cx="3324730" cy="276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63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931D8C-2B1C-18E5-EDE5-EA1F86D2F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283"/>
            <a:ext cx="10162880" cy="1180871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分工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2CF7AA-4994-E8E8-00D9-4354A7DED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3200" dirty="0"/>
              <a:t>代码：王景岳，邓岳衡，张耀华</a:t>
            </a:r>
            <a:endParaRPr lang="en-US" altLang="zh-CN" sz="3200" dirty="0"/>
          </a:p>
          <a:p>
            <a:pPr>
              <a:lnSpc>
                <a:spcPct val="200000"/>
              </a:lnSpc>
            </a:pPr>
            <a:r>
              <a:rPr lang="zh-CN" altLang="en-US" sz="3200" dirty="0"/>
              <a:t>设计：邓岳衡，张耀华</a:t>
            </a:r>
            <a:endParaRPr lang="en-US" altLang="zh-CN" sz="3200" dirty="0"/>
          </a:p>
          <a:p>
            <a:pPr>
              <a:lnSpc>
                <a:spcPct val="200000"/>
              </a:lnSpc>
            </a:pPr>
            <a:r>
              <a:rPr lang="zh-CN" altLang="en-US" sz="3200" dirty="0"/>
              <a:t>素材：王景岳，张耀华</a:t>
            </a:r>
            <a:endParaRPr lang="en-US" altLang="zh-CN" sz="3200" dirty="0"/>
          </a:p>
        </p:txBody>
      </p:sp>
      <p:pic>
        <p:nvPicPr>
          <p:cNvPr id="4098" name="Picture 2" descr="【分工素材】_分工图片大全_分工素材免费下载_千库网png">
            <a:extLst>
              <a:ext uri="{FF2B5EF4-FFF2-40B4-BE49-F238E27FC236}">
                <a16:creationId xmlns:a16="http://schemas.microsoft.com/office/drawing/2014/main" id="{7AA2DC94-18AD-E4EE-356E-503B00FBB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464" y="566270"/>
            <a:ext cx="830963" cy="89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184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51DA48-F03B-AD5D-41A5-7300DAB61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361" y="403467"/>
            <a:ext cx="9692640" cy="1325562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工作安排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3BA333-2D9E-968A-C782-D5D33A101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666" y="1828800"/>
            <a:ext cx="8595360" cy="435133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200000"/>
              </a:lnSpc>
            </a:pPr>
            <a:r>
              <a:rPr lang="zh-CN" altLang="en-US" sz="3200" dirty="0"/>
              <a:t>实现时间：八周（第九周</a:t>
            </a:r>
            <a:r>
              <a:rPr lang="en-US" altLang="zh-CN" sz="3200" dirty="0"/>
              <a:t>-</a:t>
            </a:r>
            <a:r>
              <a:rPr lang="zh-CN" altLang="en-US" sz="3200" dirty="0"/>
              <a:t>第十六周）</a:t>
            </a:r>
            <a:endParaRPr lang="en-US" altLang="zh-CN" sz="3200" dirty="0"/>
          </a:p>
          <a:p>
            <a:pPr>
              <a:lnSpc>
                <a:spcPct val="200000"/>
              </a:lnSpc>
            </a:pPr>
            <a:r>
              <a:rPr lang="zh-CN" altLang="en-US" sz="3200" dirty="0"/>
              <a:t>熟悉工具和语言，初步设计</a:t>
            </a:r>
            <a:r>
              <a:rPr lang="en-US" altLang="zh-CN" sz="3200" dirty="0"/>
              <a:t>UI</a:t>
            </a:r>
            <a:r>
              <a:rPr lang="zh-CN" altLang="en-US" sz="3200" dirty="0"/>
              <a:t>和逻辑框架（两周）</a:t>
            </a:r>
            <a:endParaRPr lang="en-US" altLang="zh-CN" sz="3200" dirty="0"/>
          </a:p>
          <a:p>
            <a:pPr>
              <a:lnSpc>
                <a:spcPct val="200000"/>
              </a:lnSpc>
            </a:pPr>
            <a:r>
              <a:rPr lang="zh-CN" altLang="en-US" sz="3200" dirty="0"/>
              <a:t>按计划实现代码，并过程中优化</a:t>
            </a:r>
            <a:r>
              <a:rPr lang="en-US" altLang="zh-CN" sz="3200" dirty="0"/>
              <a:t>UI</a:t>
            </a:r>
            <a:r>
              <a:rPr lang="zh-CN" altLang="en-US" sz="3200" dirty="0"/>
              <a:t>和逻辑（五周）</a:t>
            </a:r>
            <a:endParaRPr lang="en-US" altLang="zh-CN" sz="3200" dirty="0"/>
          </a:p>
          <a:p>
            <a:pPr>
              <a:lnSpc>
                <a:spcPct val="200000"/>
              </a:lnSpc>
            </a:pPr>
            <a:r>
              <a:rPr lang="zh-CN" altLang="en-US" sz="3200" dirty="0"/>
              <a:t>美化</a:t>
            </a:r>
            <a:r>
              <a:rPr lang="en-US" altLang="zh-CN" sz="3200" dirty="0"/>
              <a:t>UI</a:t>
            </a:r>
            <a:r>
              <a:rPr lang="zh-CN" altLang="en-US" sz="3200" dirty="0"/>
              <a:t>，进一步完善功能（一周）</a:t>
            </a:r>
            <a:endParaRPr lang="en-US" altLang="zh-CN" sz="3200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3076" name="Picture 4" descr="投资计划确认图标素材图片免费下载-千库网">
            <a:extLst>
              <a:ext uri="{FF2B5EF4-FFF2-40B4-BE49-F238E27FC236}">
                <a16:creationId xmlns:a16="http://schemas.microsoft.com/office/drawing/2014/main" id="{F180FE45-DA6E-3E15-FAF1-D796383B9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176" y="868527"/>
            <a:ext cx="859180" cy="86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769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291723-0D35-11AC-C672-5CFB7CA28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17" y="171133"/>
            <a:ext cx="4205674" cy="1013459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背景和动机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A452FD-9038-0FC2-B093-6887A8D97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22" y="1253765"/>
            <a:ext cx="10576874" cy="5433101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zh-CN" altLang="en-US" sz="3200" dirty="0"/>
              <a:t>根据</a:t>
            </a:r>
            <a:r>
              <a:rPr lang="en-US" altLang="zh-CN" sz="3200" dirty="0"/>
              <a:t>GTD</a:t>
            </a:r>
            <a:r>
              <a:rPr lang="zh-CN" altLang="en-US" sz="3200" dirty="0"/>
              <a:t>理论，使用</a:t>
            </a:r>
            <a:r>
              <a:rPr lang="en-US" altLang="zh-CN" sz="3200" dirty="0"/>
              <a:t>GTD</a:t>
            </a:r>
            <a:r>
              <a:rPr lang="zh-CN" altLang="en-US" sz="3200" dirty="0"/>
              <a:t>软件提高工作</a:t>
            </a:r>
            <a:r>
              <a:rPr lang="en-US" altLang="zh-CN" sz="3200" dirty="0"/>
              <a:t>/</a:t>
            </a:r>
            <a:r>
              <a:rPr lang="zh-CN" altLang="en-US" sz="3200" dirty="0"/>
              <a:t>学习效率</a:t>
            </a:r>
            <a:endParaRPr lang="en-US" altLang="zh-CN" sz="3200" dirty="0"/>
          </a:p>
          <a:p>
            <a:pPr>
              <a:lnSpc>
                <a:spcPct val="250000"/>
              </a:lnSpc>
            </a:pPr>
            <a:r>
              <a:rPr lang="zh-CN" altLang="en-US" sz="3200" dirty="0"/>
              <a:t>针对经常使用计算机的学生群体的</a:t>
            </a:r>
            <a:r>
              <a:rPr lang="en-US" altLang="zh-CN" sz="3200" dirty="0"/>
              <a:t>PC</a:t>
            </a:r>
            <a:r>
              <a:rPr lang="zh-CN" altLang="en-US" sz="3200" dirty="0"/>
              <a:t>端轻量级“备忘录”</a:t>
            </a:r>
            <a:endParaRPr lang="en-US" altLang="zh-CN" sz="3200" dirty="0"/>
          </a:p>
          <a:p>
            <a:pPr>
              <a:lnSpc>
                <a:spcPct val="250000"/>
              </a:lnSpc>
            </a:pPr>
            <a:r>
              <a:rPr lang="zh-CN" altLang="en-US" sz="3200" dirty="0"/>
              <a:t>针对学生群体通勤，增加天气功能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9CF8C88-6AAE-46F6-2815-60169501D4CD}"/>
              </a:ext>
            </a:extLst>
          </p:cNvPr>
          <p:cNvSpPr txBox="1"/>
          <p:nvPr/>
        </p:nvSpPr>
        <p:spPr>
          <a:xfrm>
            <a:off x="715117" y="2413110"/>
            <a:ext cx="5580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通过收纳整理实施等步骤，有序地执行各天计划</a:t>
            </a:r>
            <a:r>
              <a:rPr lang="en-US" altLang="zh-CN" sz="1800" dirty="0"/>
              <a:t>/</a:t>
            </a:r>
            <a:r>
              <a:rPr lang="zh-CN" altLang="en-US" sz="1800" dirty="0"/>
              <a:t>活动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20DD48F-554B-49BE-4EB0-F22017029903}"/>
              </a:ext>
            </a:extLst>
          </p:cNvPr>
          <p:cNvSpPr txBox="1"/>
          <p:nvPr/>
        </p:nvSpPr>
        <p:spPr>
          <a:xfrm>
            <a:off x="715117" y="3890893"/>
            <a:ext cx="6949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设计</a:t>
            </a:r>
            <a:r>
              <a:rPr lang="en-US" altLang="zh-CN" dirty="0"/>
              <a:t>/</a:t>
            </a:r>
            <a:r>
              <a:rPr lang="zh-CN" altLang="en-US" dirty="0"/>
              <a:t>代码</a:t>
            </a:r>
            <a:r>
              <a:rPr lang="en-US" altLang="zh-CN" dirty="0"/>
              <a:t>/</a:t>
            </a:r>
            <a:r>
              <a:rPr lang="zh-CN" altLang="en-US" dirty="0"/>
              <a:t>文档等过程中，无需抽身便可以轻松获取“备忘录”信息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0121F0F-2DC9-560C-D083-46519C140517}"/>
              </a:ext>
            </a:extLst>
          </p:cNvPr>
          <p:cNvSpPr txBox="1"/>
          <p:nvPr/>
        </p:nvSpPr>
        <p:spPr>
          <a:xfrm>
            <a:off x="715117" y="5288879"/>
            <a:ext cx="8586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为宿舍</a:t>
            </a:r>
            <a:r>
              <a:rPr lang="en-US" altLang="zh-CN" dirty="0"/>
              <a:t>/</a:t>
            </a:r>
            <a:r>
              <a:rPr lang="zh-CN" altLang="en-US" dirty="0"/>
              <a:t>图书馆</a:t>
            </a:r>
            <a:r>
              <a:rPr lang="en-US" altLang="zh-CN" dirty="0"/>
              <a:t>/</a:t>
            </a:r>
            <a:r>
              <a:rPr lang="zh-CN" altLang="en-US" dirty="0"/>
              <a:t>教室</a:t>
            </a:r>
            <a:r>
              <a:rPr lang="en-US" altLang="zh-CN" dirty="0"/>
              <a:t>/</a:t>
            </a:r>
            <a:r>
              <a:rPr lang="zh-CN" altLang="en-US" dirty="0"/>
              <a:t>食堂的通勤保驾护航，避免“出门忘带伞</a:t>
            </a:r>
            <a:r>
              <a:rPr lang="en-US" altLang="zh-CN" dirty="0"/>
              <a:t>/</a:t>
            </a:r>
            <a:r>
              <a:rPr lang="zh-CN" altLang="en-US" dirty="0"/>
              <a:t>天冷忘穿衣”的烦恼</a:t>
            </a:r>
          </a:p>
        </p:txBody>
      </p:sp>
    </p:spTree>
    <p:extLst>
      <p:ext uri="{BB962C8B-B14F-4D97-AF65-F5344CB8AC3E}">
        <p14:creationId xmlns:p14="http://schemas.microsoft.com/office/powerpoint/2010/main" val="3127198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C8106-932E-E3A4-AF58-CDBEEDF5F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336" y="263190"/>
            <a:ext cx="3508091" cy="993738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相关产品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33F796-51F5-B710-EC55-772B142B0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336" y="1383342"/>
            <a:ext cx="8595360" cy="523221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重型</a:t>
            </a:r>
            <a:r>
              <a:rPr lang="en-US" altLang="zh-CN" sz="2800" dirty="0"/>
              <a:t>GTD</a:t>
            </a:r>
            <a:r>
              <a:rPr lang="zh-CN" altLang="en-US" sz="2800" dirty="0"/>
              <a:t>软件：</a:t>
            </a:r>
            <a:r>
              <a:rPr lang="en-US" altLang="zh-CN" sz="2800" dirty="0"/>
              <a:t>Things, </a:t>
            </a:r>
            <a:r>
              <a:rPr lang="en-US" altLang="zh-CN" sz="2800" dirty="0" err="1"/>
              <a:t>OmniFocus</a:t>
            </a:r>
            <a:r>
              <a:rPr lang="zh-CN" altLang="en-US" sz="2800" dirty="0"/>
              <a:t>，</a:t>
            </a:r>
            <a:r>
              <a:rPr lang="en-US" altLang="zh-CN" sz="2800" dirty="0" err="1"/>
              <a:t>ticktick</a:t>
            </a:r>
            <a:r>
              <a:rPr lang="en-US" altLang="zh-CN" sz="2800" dirty="0"/>
              <a:t>(</a:t>
            </a:r>
            <a:r>
              <a:rPr lang="zh-CN" altLang="en-US" sz="2800" dirty="0"/>
              <a:t>滴答清单</a:t>
            </a:r>
            <a:r>
              <a:rPr lang="en-US" altLang="zh-CN" sz="2800" dirty="0"/>
              <a:t>)</a:t>
            </a:r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026" name="Picture 2" descr="Things 的图像结果">
            <a:extLst>
              <a:ext uri="{FF2B5EF4-FFF2-40B4-BE49-F238E27FC236}">
                <a16:creationId xmlns:a16="http://schemas.microsoft.com/office/drawing/2014/main" id="{B44C71FD-909F-F2AF-3236-C50237901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543" y="2073083"/>
            <a:ext cx="17049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BE58412-88E5-14A2-D769-8D8144D6CF87}"/>
              </a:ext>
            </a:extLst>
          </p:cNvPr>
          <p:cNvSpPr txBox="1"/>
          <p:nvPr/>
        </p:nvSpPr>
        <p:spPr>
          <a:xfrm>
            <a:off x="1073336" y="4154129"/>
            <a:ext cx="8595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轻型</a:t>
            </a:r>
            <a:r>
              <a:rPr lang="en-US" altLang="zh-CN" sz="2800" dirty="0"/>
              <a:t>GTD</a:t>
            </a:r>
            <a:r>
              <a:rPr lang="zh-CN" altLang="en-US" sz="2800" dirty="0"/>
              <a:t>软件：</a:t>
            </a:r>
            <a:r>
              <a:rPr lang="en-US" altLang="zh-CN" sz="2800" dirty="0" err="1"/>
              <a:t>stikcy</a:t>
            </a:r>
            <a:r>
              <a:rPr lang="en-US" altLang="zh-CN" sz="2800" dirty="0"/>
              <a:t> notes(windows), </a:t>
            </a:r>
            <a:r>
              <a:rPr lang="en-US" altLang="zh-CN" sz="2800" dirty="0" err="1"/>
              <a:t>todo</a:t>
            </a:r>
            <a:r>
              <a:rPr lang="en-US" altLang="zh-CN" sz="2800" dirty="0"/>
              <a:t>(windows)</a:t>
            </a:r>
          </a:p>
        </p:txBody>
      </p:sp>
      <p:pic>
        <p:nvPicPr>
          <p:cNvPr id="1030" name="Picture 6" descr="OmniFocus 的图像结果">
            <a:extLst>
              <a:ext uri="{FF2B5EF4-FFF2-40B4-BE49-F238E27FC236}">
                <a16:creationId xmlns:a16="http://schemas.microsoft.com/office/drawing/2014/main" id="{BA978FDC-4B9F-B268-EB89-894ECEB70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994" y="2262408"/>
            <a:ext cx="1772165" cy="153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icktick 的图像结果">
            <a:extLst>
              <a:ext uri="{FF2B5EF4-FFF2-40B4-BE49-F238E27FC236}">
                <a16:creationId xmlns:a16="http://schemas.microsoft.com/office/drawing/2014/main" id="{97309F13-B1C2-CED3-46FB-5EA344A8A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635" y="2073083"/>
            <a:ext cx="1772165" cy="183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tikcy notes windows icon 的图像结果">
            <a:extLst>
              <a:ext uri="{FF2B5EF4-FFF2-40B4-BE49-F238E27FC236}">
                <a16:creationId xmlns:a16="http://schemas.microsoft.com/office/drawing/2014/main" id="{A79841BD-77F7-AC29-91A8-E92F3BBB1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381" y="4843870"/>
            <a:ext cx="1607290" cy="182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oDo windows icon 的图像结果">
            <a:extLst>
              <a:ext uri="{FF2B5EF4-FFF2-40B4-BE49-F238E27FC236}">
                <a16:creationId xmlns:a16="http://schemas.microsoft.com/office/drawing/2014/main" id="{6A9050DF-F2FE-2ACB-F77D-DCEA6A388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501" y="4843870"/>
            <a:ext cx="1708374" cy="180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314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EFC6DA67-13B3-321A-8C5D-2F4F5B95D6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2468992"/>
              </p:ext>
            </p:extLst>
          </p:nvPr>
        </p:nvGraphicFramePr>
        <p:xfrm>
          <a:off x="5132235" y="3213559"/>
          <a:ext cx="5218396" cy="3644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6672840" imgH="25549200" progId="">
                  <p:embed/>
                </p:oleObj>
              </mc:Choice>
              <mc:Fallback>
                <p:oleObj r:id="rId2" imgW="36672840" imgH="255492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32235" y="3213559"/>
                        <a:ext cx="5218396" cy="36444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6" name="Picture 2" descr="OmniFocus Pro 3.11.4 скачать | macOS">
            <a:extLst>
              <a:ext uri="{FF2B5EF4-FFF2-40B4-BE49-F238E27FC236}">
                <a16:creationId xmlns:a16="http://schemas.microsoft.com/office/drawing/2014/main" id="{34A9454A-2CA8-446E-4CAE-82529ECED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58" y="3412769"/>
            <a:ext cx="5050753" cy="318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B6C8106-932E-E3A4-AF58-CDBEEDF5F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336" y="263190"/>
            <a:ext cx="3508091" cy="993738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相关产品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10B586EF-B582-864A-7799-F4F3F1F60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373" y="1256928"/>
            <a:ext cx="8513724" cy="4128940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buNone/>
              <a:tabLst/>
              <a:defRPr/>
            </a:pPr>
            <a:r>
              <a:rPr kumimoji="0" lang="en-US" altLang="zh-CN" sz="32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(1) Things, </a:t>
            </a:r>
            <a:r>
              <a:rPr kumimoji="0" lang="en-US" altLang="zh-CN" sz="3200" b="0" i="0" u="none" strike="noStrike" kern="1200" cap="none" spc="1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OmniFocus</a:t>
            </a:r>
            <a:r>
              <a:rPr kumimoji="0" lang="zh-CN" altLang="en-US" sz="32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，</a:t>
            </a:r>
            <a:r>
              <a:rPr kumimoji="0" lang="en-US" altLang="zh-CN" sz="3200" b="0" i="0" u="none" strike="noStrike" kern="1200" cap="none" spc="1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ticktick</a:t>
            </a:r>
            <a:r>
              <a:rPr lang="zh-CN" altLang="en-US" sz="3200" dirty="0">
                <a:solidFill>
                  <a:srgbClr val="000000"/>
                </a:solidFill>
                <a:latin typeface="等线" panose="020F0502020204030204"/>
                <a:ea typeface="等线" panose="02010600030101010101" pitchFamily="2" charset="-122"/>
              </a:rPr>
              <a:t>等重型</a:t>
            </a:r>
            <a:r>
              <a:rPr lang="en-US" altLang="zh-CN" sz="3200" dirty="0">
                <a:solidFill>
                  <a:srgbClr val="000000"/>
                </a:solidFill>
                <a:latin typeface="等线" panose="020F0502020204030204"/>
                <a:ea typeface="等线" panose="02010600030101010101" pitchFamily="2" charset="-122"/>
              </a:rPr>
              <a:t>GTD</a:t>
            </a:r>
            <a:endParaRPr kumimoji="0" lang="en-US" altLang="zh-CN" sz="3200" b="0" i="0" u="none" strike="noStrike" kern="1200" cap="none" spc="1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28800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buNone/>
              <a:tabLst/>
              <a:defRPr/>
            </a:pPr>
            <a:r>
              <a:rPr lang="zh-CN" altLang="en-US" sz="2800" dirty="0">
                <a:solidFill>
                  <a:srgbClr val="000000"/>
                </a:solidFill>
                <a:latin typeface="等线" panose="020F0502020204030204"/>
                <a:ea typeface="等线" panose="02010600030101010101" pitchFamily="2" charset="-122"/>
              </a:rPr>
              <a:t>都有着比较丰富强大的功能，但是对于大多数学生用户来说其中的很多功能都是用不到的。学生群体更倾向于选择功能简单、易于使用的轻量级</a:t>
            </a:r>
            <a:r>
              <a:rPr lang="en-US" altLang="zh-CN" sz="2800" dirty="0">
                <a:solidFill>
                  <a:srgbClr val="000000"/>
                </a:solidFill>
                <a:latin typeface="等线" panose="020F0502020204030204"/>
                <a:ea typeface="等线" panose="02010600030101010101" pitchFamily="2" charset="-122"/>
              </a:rPr>
              <a:t>GTD</a:t>
            </a:r>
            <a:r>
              <a:rPr lang="zh-CN" altLang="en-US" sz="2800" dirty="0">
                <a:latin typeface="等线" panose="020F0502020204030204"/>
                <a:ea typeface="等线" panose="02010600030101010101" pitchFamily="2" charset="-122"/>
              </a:rPr>
              <a:t>软</a:t>
            </a:r>
            <a:r>
              <a:rPr lang="zh-CN" altLang="en-US" sz="2800" dirty="0">
                <a:solidFill>
                  <a:schemeClr val="bg1"/>
                </a:solidFill>
                <a:latin typeface="等线" panose="020F0502020204030204"/>
                <a:ea typeface="等线" panose="02010600030101010101" pitchFamily="2" charset="-122"/>
              </a:rPr>
              <a:t>件，而且</a:t>
            </a:r>
            <a:r>
              <a:rPr lang="en-US" altLang="zh-CN" sz="2800" dirty="0">
                <a:solidFill>
                  <a:schemeClr val="bg1"/>
                </a:solidFill>
                <a:latin typeface="等线" panose="020F0502020204030204"/>
                <a:ea typeface="等线" panose="02010600030101010101" pitchFamily="2" charset="-122"/>
              </a:rPr>
              <a:t>Things</a:t>
            </a:r>
            <a:r>
              <a:rPr lang="zh-CN" altLang="en-US" sz="2800" dirty="0">
                <a:solidFill>
                  <a:schemeClr val="bg1"/>
                </a:solidFill>
                <a:latin typeface="等线" panose="020F0502020204030204"/>
                <a:ea typeface="等线" panose="02010600030101010101" pitchFamily="2" charset="-122"/>
              </a:rPr>
              <a:t>和</a:t>
            </a:r>
            <a:r>
              <a:rPr lang="en-US" altLang="zh-CN" sz="2800" dirty="0" err="1">
                <a:solidFill>
                  <a:schemeClr val="bg1"/>
                </a:solidFill>
                <a:latin typeface="等线" panose="020F0502020204030204"/>
                <a:ea typeface="等线" panose="02010600030101010101" pitchFamily="2" charset="-122"/>
              </a:rPr>
              <a:t>OmniFocus</a:t>
            </a:r>
            <a:r>
              <a:rPr lang="zh-CN" altLang="en-US" sz="2800" dirty="0">
                <a:solidFill>
                  <a:srgbClr val="000000"/>
                </a:solidFill>
                <a:latin typeface="等线" panose="020F0502020204030204"/>
                <a:ea typeface="等线" panose="02010600030101010101" pitchFamily="2" charset="-122"/>
              </a:rPr>
              <a:t>都没有</a:t>
            </a:r>
            <a:r>
              <a:rPr lang="en-US" altLang="zh-CN" sz="2800" dirty="0">
                <a:solidFill>
                  <a:srgbClr val="000000"/>
                </a:solidFill>
                <a:latin typeface="等线" panose="020F0502020204030204"/>
                <a:ea typeface="等线" panose="02010600030101010101" pitchFamily="2" charset="-122"/>
              </a:rPr>
              <a:t>Windows</a:t>
            </a:r>
            <a:r>
              <a:rPr lang="zh-CN" altLang="en-US" sz="2800" dirty="0">
                <a:solidFill>
                  <a:srgbClr val="000000"/>
                </a:solidFill>
                <a:latin typeface="等线" panose="020F0502020204030204"/>
                <a:ea typeface="等线" panose="02010600030101010101" pitchFamily="2" charset="-122"/>
              </a:rPr>
              <a:t>版本。</a:t>
            </a:r>
            <a:endParaRPr kumimoji="0" lang="en-US" altLang="zh-CN" sz="2800" b="0" i="0" u="none" strike="noStrike" kern="1200" cap="none" spc="1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3419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ticky Notes version 3.0 to get a &quot;home&quot; app with search - MSPoweruser">
            <a:extLst>
              <a:ext uri="{FF2B5EF4-FFF2-40B4-BE49-F238E27FC236}">
                <a16:creationId xmlns:a16="http://schemas.microsoft.com/office/drawing/2014/main" id="{7E81CFA0-1EF4-E425-C66A-12F69C364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161" y="3440985"/>
            <a:ext cx="3304161" cy="317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B6C8106-932E-E3A4-AF58-CDBEEDF5F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336" y="241591"/>
            <a:ext cx="3508091" cy="993738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相关产品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10B586EF-B582-864A-7799-F4F3F1F60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336" y="1166211"/>
            <a:ext cx="9079332" cy="2274774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buNone/>
              <a:tabLst/>
              <a:defRPr/>
            </a:pPr>
            <a:r>
              <a:rPr kumimoji="0" lang="en-US" altLang="zh-CN" sz="28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(2) </a:t>
            </a:r>
            <a:r>
              <a:rPr kumimoji="0" lang="en-US" altLang="zh-CN" sz="2800" b="0" i="0" u="none" strike="noStrike" kern="1200" cap="none" spc="1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stikcy</a:t>
            </a:r>
            <a:r>
              <a:rPr kumimoji="0" lang="en-US" altLang="zh-CN" sz="28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notes</a:t>
            </a:r>
          </a:p>
          <a:p>
            <a:pPr marL="28800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buNone/>
              <a:tabLst/>
              <a:defRPr/>
            </a:pPr>
            <a:r>
              <a:rPr kumimoji="0" lang="zh-CN" altLang="en-US" sz="28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优点：功能简单，轻量级，使用非常方便、容易。</a:t>
            </a:r>
            <a:endParaRPr lang="en-US" altLang="zh-CN" sz="2800" dirty="0">
              <a:solidFill>
                <a:srgbClr val="000000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28800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buNone/>
              <a:tabLst/>
              <a:defRPr/>
            </a:pPr>
            <a:r>
              <a:rPr lang="zh-CN" altLang="en-US" sz="2800" dirty="0">
                <a:solidFill>
                  <a:srgbClr val="000000"/>
                </a:solidFill>
                <a:latin typeface="等线" panose="020F0502020204030204"/>
                <a:ea typeface="等线" panose="02010600030101010101" pitchFamily="2" charset="-122"/>
              </a:rPr>
              <a:t>缺点：只能记录笔记，不方便用来规划和记录活动。</a:t>
            </a:r>
            <a:endParaRPr kumimoji="0" lang="en-US" altLang="zh-CN" sz="2800" b="0" i="0" u="none" strike="noStrike" kern="1200" cap="none" spc="1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67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C8106-932E-E3A4-AF58-CDBEEDF5F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336" y="263190"/>
            <a:ext cx="3508091" cy="993738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相关产品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0C3719-9542-5532-1592-D2AB2B170DC0}"/>
              </a:ext>
            </a:extLst>
          </p:cNvPr>
          <p:cNvSpPr txBox="1">
            <a:spLocks/>
          </p:cNvSpPr>
          <p:nvPr/>
        </p:nvSpPr>
        <p:spPr>
          <a:xfrm>
            <a:off x="928790" y="1327835"/>
            <a:ext cx="9336999" cy="50823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6F6F74"/>
              </a:buClr>
              <a:buFont typeface="Arial" pitchFamily="34" charset="0"/>
              <a:buNone/>
              <a:defRPr/>
            </a:pPr>
            <a:r>
              <a:rPr lang="en-US" altLang="zh-CN" sz="2800" dirty="0">
                <a:solidFill>
                  <a:srgbClr val="000000"/>
                </a:solidFill>
                <a:latin typeface="等线" panose="020F0502020204030204"/>
                <a:ea typeface="等线" panose="02010600030101010101" pitchFamily="2" charset="-122"/>
              </a:rPr>
              <a:t>(3) </a:t>
            </a:r>
            <a:r>
              <a:rPr lang="en-US" altLang="zh-CN" sz="2800" dirty="0" err="1"/>
              <a:t>todo</a:t>
            </a:r>
            <a:endParaRPr lang="en-US" altLang="zh-CN" sz="2800" dirty="0">
              <a:solidFill>
                <a:srgbClr val="000000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288000" indent="0">
              <a:lnSpc>
                <a:spcPct val="100000"/>
              </a:lnSpc>
              <a:buClr>
                <a:srgbClr val="6F6F74"/>
              </a:buClr>
              <a:buNone/>
              <a:defRPr/>
            </a:pPr>
            <a:r>
              <a:rPr lang="zh-CN" altLang="en-US" sz="2800" dirty="0">
                <a:solidFill>
                  <a:srgbClr val="000000"/>
                </a:solidFill>
                <a:latin typeface="等线" panose="020F0502020204030204"/>
                <a:ea typeface="等线" panose="02010600030101010101" pitchFamily="2" charset="-122"/>
              </a:rPr>
              <a:t>优点：轻量级，易于使用，功能简单，但是也包括了编辑活动、设置截止日期、提醒等功能，能够满足大多数学生用户的日常需求，还设计了能够悬浮在其他界面上方的小窗口，便于在工作的同时随时查看活动安排。</a:t>
            </a:r>
          </a:p>
          <a:p>
            <a:pPr marL="288000" indent="0">
              <a:lnSpc>
                <a:spcPct val="100000"/>
              </a:lnSpc>
              <a:buClr>
                <a:srgbClr val="6F6F74"/>
              </a:buClr>
              <a:buFont typeface="Arial" pitchFamily="34" charset="0"/>
              <a:buNone/>
              <a:defRPr/>
            </a:pPr>
            <a:r>
              <a:rPr lang="zh-CN" altLang="en-US" sz="2800" dirty="0">
                <a:solidFill>
                  <a:srgbClr val="000000"/>
                </a:solidFill>
                <a:latin typeface="等线" panose="020F0502020204030204"/>
                <a:ea typeface="等线" panose="02010600030101010101" pitchFamily="2" charset="-122"/>
              </a:rPr>
              <a:t>缺点：不能够清晰地展示截止时间的分布；小窗口只能悬浮在所有界面上方，会遮挡其他界面，不方便进行隐藏。</a:t>
            </a:r>
            <a:endParaRPr lang="en-US" altLang="zh-CN" sz="2800" dirty="0">
              <a:solidFill>
                <a:srgbClr val="000000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7461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Microsoft To-Do for Mac review - TechnoEXPRESS">
            <a:extLst>
              <a:ext uri="{FF2B5EF4-FFF2-40B4-BE49-F238E27FC236}">
                <a16:creationId xmlns:a16="http://schemas.microsoft.com/office/drawing/2014/main" id="{2F5CBE42-2F9E-00D8-BDA6-3FA69D2E8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343" y="1979629"/>
            <a:ext cx="6487556" cy="487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D616E70-619B-DADD-D36F-2B6FAECB1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48" y="414779"/>
            <a:ext cx="2206658" cy="952107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目标</a:t>
            </a:r>
          </a:p>
        </p:txBody>
      </p:sp>
      <p:pic>
        <p:nvPicPr>
          <p:cNvPr id="2062" name="Picture 14" descr="微软todo手机版免费下载-微软todo中文版app(Microsofttodo)下载v2.84.435.00 安卓官方版-2265安卓网">
            <a:extLst>
              <a:ext uri="{FF2B5EF4-FFF2-40B4-BE49-F238E27FC236}">
                <a16:creationId xmlns:a16="http://schemas.microsoft.com/office/drawing/2014/main" id="{057C16D8-B028-E30B-1289-89B673518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029" y="1676159"/>
            <a:ext cx="2681891" cy="476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17D96C-71AB-7838-02A6-7AC7CAA69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3040" y="175626"/>
            <a:ext cx="7493212" cy="215627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基本类似</a:t>
            </a:r>
            <a:r>
              <a:rPr lang="en-US" altLang="zh-CN" sz="2400" dirty="0" err="1"/>
              <a:t>ToDo</a:t>
            </a:r>
            <a:r>
              <a:rPr lang="zh-CN" altLang="en-US" sz="2400" dirty="0"/>
              <a:t>的</a:t>
            </a:r>
            <a:r>
              <a:rPr lang="en-US" altLang="zh-CN" sz="2400" dirty="0"/>
              <a:t>UI</a:t>
            </a:r>
            <a:r>
              <a:rPr lang="zh-CN" altLang="en-US" sz="2400" dirty="0"/>
              <a:t>设计和风格。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深刻剖析</a:t>
            </a:r>
            <a:r>
              <a:rPr lang="en-US" altLang="zh-CN" sz="2400" dirty="0" err="1"/>
              <a:t>ToDo</a:t>
            </a:r>
            <a:r>
              <a:rPr lang="zh-CN" altLang="en-US" sz="2400" dirty="0"/>
              <a:t>的设计排版的优缺点基础上，简化页 面排版布局，进一步优化图标设计。</a:t>
            </a:r>
          </a:p>
        </p:txBody>
      </p:sp>
    </p:spTree>
    <p:extLst>
      <p:ext uri="{BB962C8B-B14F-4D97-AF65-F5344CB8AC3E}">
        <p14:creationId xmlns:p14="http://schemas.microsoft.com/office/powerpoint/2010/main" val="3331763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616E70-619B-DADD-D36F-2B6FAECB1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48" y="414779"/>
            <a:ext cx="2206658" cy="952107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17D96C-71AB-7838-02A6-7AC7CAA69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5748" y="1467099"/>
            <a:ext cx="9629662" cy="215627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在主界面实现类似</a:t>
            </a:r>
            <a:r>
              <a:rPr lang="en-US" altLang="zh-CN" sz="2400" dirty="0" err="1"/>
              <a:t>ToDo</a:t>
            </a:r>
            <a:r>
              <a:rPr lang="zh-CN" altLang="en-US" sz="2400" dirty="0"/>
              <a:t>的任务展示，支持任务的创建、删除、完成、修改和设置截止日期。用户可以对当日任务、未来任务和长期任务的规划进行设置。</a:t>
            </a:r>
            <a:endParaRPr lang="en-US" altLang="zh-CN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3551DB7-4402-6243-E768-89C7821D7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490" y="2747999"/>
            <a:ext cx="5138773" cy="383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09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B8D249-1179-A53A-307B-6C7259945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9011" y="2230341"/>
            <a:ext cx="8513724" cy="208388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buNone/>
              <a:tabLst/>
              <a:defRPr/>
            </a:pPr>
            <a:r>
              <a:rPr kumimoji="0" lang="en-US" altLang="zh-CN" sz="20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(1)</a:t>
            </a:r>
            <a:r>
              <a:rPr kumimoji="0" lang="zh-CN" altLang="en-US" sz="20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解决 </a:t>
            </a:r>
            <a:r>
              <a:rPr kumimoji="0" lang="en-US" altLang="zh-CN" sz="2000" b="0" i="0" u="none" strike="noStrike" kern="1200" cap="none" spc="1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ToDo</a:t>
            </a:r>
            <a:r>
              <a:rPr kumimoji="0" lang="en-US" altLang="zh-CN" sz="20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20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最小化视图中“添加任务”文本框的遮挡问题</a:t>
            </a:r>
            <a:endParaRPr kumimoji="0" lang="en-US" altLang="zh-CN" sz="2000" b="0" i="0" u="none" strike="noStrike" kern="1200" cap="none" spc="1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28800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buNone/>
              <a:tabLst/>
              <a:defRPr/>
            </a:pPr>
            <a:r>
              <a:rPr kumimoji="0" lang="zh-CN" altLang="en-US" sz="20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“添加任务”只有当鼠标在小窗口内时才会显示，其余情况下隐藏，不会  遮挡任务；如果想要添加任务只需将鼠标移入小窗口，“添加任务”就会重新</a:t>
            </a:r>
            <a:r>
              <a:rPr lang="zh-CN" altLang="en-US" sz="2000" dirty="0">
                <a:solidFill>
                  <a:srgbClr val="000000"/>
                </a:solidFill>
                <a:latin typeface="等线" panose="020F0502020204030204"/>
                <a:ea typeface="等线" panose="02010600030101010101" pitchFamily="2" charset="-122"/>
              </a:rPr>
              <a:t>出现，点击即可添加任务。</a:t>
            </a:r>
            <a:endParaRPr kumimoji="0" lang="en-US" altLang="zh-CN" sz="2000" b="0" i="0" u="none" strike="noStrike" kern="1200" cap="none" spc="1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C4E0A5E8-B365-708E-B46B-018ADB03F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0554"/>
            <a:ext cx="1839547" cy="980386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目标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2FD95C1-4FCD-32EA-5F08-FA83795E1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690" y="4522183"/>
            <a:ext cx="2729033" cy="19012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88DE3E4-87EA-125F-246D-3A233A7AF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257" y="4522183"/>
            <a:ext cx="2730467" cy="153412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28140D1-BFB8-25C8-606B-7D5452E630D8}"/>
              </a:ext>
            </a:extLst>
          </p:cNvPr>
          <p:cNvSpPr txBox="1"/>
          <p:nvPr/>
        </p:nvSpPr>
        <p:spPr>
          <a:xfrm>
            <a:off x="1743959" y="38649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E2B2FB09-9756-FBF2-99EA-6B170B2899BC}"/>
              </a:ext>
            </a:extLst>
          </p:cNvPr>
          <p:cNvSpPr txBox="1">
            <a:spLocks/>
          </p:cNvSpPr>
          <p:nvPr/>
        </p:nvSpPr>
        <p:spPr>
          <a:xfrm>
            <a:off x="1253327" y="1152203"/>
            <a:ext cx="9629662" cy="2156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/>
              <a:t>实现类似</a:t>
            </a:r>
            <a:r>
              <a:rPr lang="en-US" altLang="zh-CN" sz="2400" dirty="0" err="1"/>
              <a:t>ToDo</a:t>
            </a:r>
            <a:r>
              <a:rPr lang="zh-CN" altLang="en-US" sz="2400" dirty="0"/>
              <a:t>的最小化视图展示，但是做了如下优化：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684209073"/>
      </p:ext>
    </p:extLst>
  </p:cSld>
  <p:clrMapOvr>
    <a:masterClrMapping/>
  </p:clrMapOvr>
</p:sld>
</file>

<file path=ppt/theme/theme1.xml><?xml version="1.0" encoding="utf-8"?>
<a:theme xmlns:a="http://schemas.openxmlformats.org/drawingml/2006/main" name="风景">
  <a:themeElements>
    <a:clrScheme name="风景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风景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TM03457515[[fn=风景]]</Template>
  <TotalTime>268</TotalTime>
  <Words>748</Words>
  <Application>Microsoft Office PowerPoint</Application>
  <PresentationFormat>宽屏</PresentationFormat>
  <Paragraphs>52</Paragraphs>
  <Slides>14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等线</vt:lpstr>
      <vt:lpstr>等线 Light</vt:lpstr>
      <vt:lpstr>幼圆</vt:lpstr>
      <vt:lpstr>Arial</vt:lpstr>
      <vt:lpstr>Wingdings 2</vt:lpstr>
      <vt:lpstr>风景</vt:lpstr>
      <vt:lpstr>轻型GTD软件设计与制作</vt:lpstr>
      <vt:lpstr>背景和动机</vt:lpstr>
      <vt:lpstr>相关产品</vt:lpstr>
      <vt:lpstr>相关产品</vt:lpstr>
      <vt:lpstr>相关产品</vt:lpstr>
      <vt:lpstr>相关产品</vt:lpstr>
      <vt:lpstr>目标</vt:lpstr>
      <vt:lpstr>目标</vt:lpstr>
      <vt:lpstr>目标</vt:lpstr>
      <vt:lpstr>目标</vt:lpstr>
      <vt:lpstr>目标</vt:lpstr>
      <vt:lpstr>目标</vt:lpstr>
      <vt:lpstr>分工</vt:lpstr>
      <vt:lpstr>工作安排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备忘录</dc:title>
  <dc:creator>904579865@qq.com</dc:creator>
  <cp:lastModifiedBy>904579865@qq.com</cp:lastModifiedBy>
  <cp:revision>78</cp:revision>
  <dcterms:created xsi:type="dcterms:W3CDTF">2023-04-11T10:50:58Z</dcterms:created>
  <dcterms:modified xsi:type="dcterms:W3CDTF">2023-04-16T02:24:12Z</dcterms:modified>
</cp:coreProperties>
</file>